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sldIdLst>
    <p:sldId id="256" r:id="rId3"/>
    <p:sldId id="275" r:id="rId4"/>
    <p:sldId id="276" r:id="rId5"/>
    <p:sldId id="281" r:id="rId6"/>
    <p:sldId id="285" r:id="rId7"/>
    <p:sldId id="277" r:id="rId8"/>
    <p:sldId id="278" r:id="rId9"/>
    <p:sldId id="280" r:id="rId10"/>
    <p:sldId id="282" r:id="rId11"/>
    <p:sldId id="283" r:id="rId12"/>
    <p:sldId id="284" r:id="rId13"/>
    <p:sldId id="261" r:id="rId14"/>
  </p:sldIdLst>
  <p:sldSz cx="12188825" cy="6858000"/>
  <p:notesSz cx="6858000" cy="9144000"/>
  <p:defaultTextStyle>
    <a:defPPr>
      <a:defRPr lang="es-E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8" autoAdjust="0"/>
    <p:restoredTop sz="94660"/>
  </p:normalViewPr>
  <p:slideViewPr>
    <p:cSldViewPr snapToGrid="0" snapToObjects="1" showGuides="1">
      <p:cViewPr>
        <p:scale>
          <a:sx n="70" d="100"/>
          <a:sy n="70" d="100"/>
        </p:scale>
        <p:origin x="-726" y="-18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01775E-7671-4E98-906F-48FB76012F4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FAECBC6A-7E0C-41AF-ACF9-8AAE8C9448D9}">
      <dgm:prSet phldrT="[Texto]"/>
      <dgm:spPr/>
      <dgm:t>
        <a:bodyPr/>
        <a:lstStyle/>
        <a:p>
          <a:r>
            <a:rPr lang="es-MX" dirty="0" smtClean="0"/>
            <a:t>Necesidades</a:t>
          </a:r>
          <a:endParaRPr lang="es-MX" dirty="0"/>
        </a:p>
      </dgm:t>
    </dgm:pt>
    <dgm:pt modelId="{4942ED06-E675-4547-B7B9-8FB516C255E8}" type="parTrans" cxnId="{59D43287-F781-476F-A32B-D565DF4B7525}">
      <dgm:prSet/>
      <dgm:spPr/>
      <dgm:t>
        <a:bodyPr/>
        <a:lstStyle/>
        <a:p>
          <a:endParaRPr lang="es-MX"/>
        </a:p>
      </dgm:t>
    </dgm:pt>
    <dgm:pt modelId="{183806D4-EA44-4A96-B028-95361D887C66}" type="sibTrans" cxnId="{59D43287-F781-476F-A32B-D565DF4B7525}">
      <dgm:prSet/>
      <dgm:spPr/>
      <dgm:t>
        <a:bodyPr/>
        <a:lstStyle/>
        <a:p>
          <a:endParaRPr lang="es-MX"/>
        </a:p>
      </dgm:t>
    </dgm:pt>
    <dgm:pt modelId="{FA28BE20-C07F-414E-ADE8-E92BAEC459F3}">
      <dgm:prSet phldrT="[Texto]"/>
      <dgm:spPr/>
      <dgm:t>
        <a:bodyPr/>
        <a:lstStyle/>
        <a:p>
          <a:r>
            <a:rPr lang="es-MX" dirty="0" smtClean="0"/>
            <a:t>Recursos Escasos</a:t>
          </a:r>
          <a:endParaRPr lang="es-MX" dirty="0"/>
        </a:p>
      </dgm:t>
    </dgm:pt>
    <dgm:pt modelId="{886BB4C8-4F4D-461D-B9AA-398DC11A104D}" type="parTrans" cxnId="{8FE5536F-248E-469D-9AAB-19D4F44A983E}">
      <dgm:prSet/>
      <dgm:spPr/>
      <dgm:t>
        <a:bodyPr/>
        <a:lstStyle/>
        <a:p>
          <a:endParaRPr lang="es-MX"/>
        </a:p>
      </dgm:t>
    </dgm:pt>
    <dgm:pt modelId="{0ABC3C79-0ACB-4B52-A203-E3A3A3B71D4D}" type="sibTrans" cxnId="{8FE5536F-248E-469D-9AAB-19D4F44A983E}">
      <dgm:prSet/>
      <dgm:spPr/>
      <dgm:t>
        <a:bodyPr/>
        <a:lstStyle/>
        <a:p>
          <a:endParaRPr lang="es-MX"/>
        </a:p>
      </dgm:t>
    </dgm:pt>
    <dgm:pt modelId="{14B15D66-3221-4693-81A1-18187B0C34C8}">
      <dgm:prSet phldrT="[Texto]"/>
      <dgm:spPr/>
      <dgm:t>
        <a:bodyPr/>
        <a:lstStyle/>
        <a:p>
          <a:r>
            <a:rPr lang="es-MX" dirty="0" smtClean="0"/>
            <a:t>Deseos</a:t>
          </a:r>
          <a:endParaRPr lang="es-MX" dirty="0"/>
        </a:p>
      </dgm:t>
    </dgm:pt>
    <dgm:pt modelId="{A469D706-979C-43DF-9625-2A10261B13B6}" type="parTrans" cxnId="{086C3192-0530-40EB-93B9-FD9E20D2447A}">
      <dgm:prSet/>
      <dgm:spPr/>
      <dgm:t>
        <a:bodyPr/>
        <a:lstStyle/>
        <a:p>
          <a:endParaRPr lang="es-MX"/>
        </a:p>
      </dgm:t>
    </dgm:pt>
    <dgm:pt modelId="{B580553B-9FAD-4EEA-9621-8BF83A11137D}" type="sibTrans" cxnId="{086C3192-0530-40EB-93B9-FD9E20D2447A}">
      <dgm:prSet/>
      <dgm:spPr/>
      <dgm:t>
        <a:bodyPr/>
        <a:lstStyle/>
        <a:p>
          <a:endParaRPr lang="es-MX"/>
        </a:p>
      </dgm:t>
    </dgm:pt>
    <dgm:pt modelId="{47B541D5-7CC3-413E-BE59-BD32ABBA4D7F}">
      <dgm:prSet phldrT="[Texto]"/>
      <dgm:spPr/>
      <dgm:t>
        <a:bodyPr/>
        <a:lstStyle/>
        <a:p>
          <a:r>
            <a:rPr lang="es-MX" dirty="0" smtClean="0"/>
            <a:t>Deseos ilimitados</a:t>
          </a:r>
          <a:endParaRPr lang="es-MX" dirty="0"/>
        </a:p>
      </dgm:t>
    </dgm:pt>
    <dgm:pt modelId="{A2F763CF-9B7E-4AF6-B180-D06D55B67EF7}" type="parTrans" cxnId="{E1867193-F778-411C-8EAD-4BA124419BA1}">
      <dgm:prSet/>
      <dgm:spPr/>
      <dgm:t>
        <a:bodyPr/>
        <a:lstStyle/>
        <a:p>
          <a:endParaRPr lang="es-MX"/>
        </a:p>
      </dgm:t>
    </dgm:pt>
    <dgm:pt modelId="{57D7AA51-77EE-495E-8591-8A81AC908BA5}" type="sibTrans" cxnId="{E1867193-F778-411C-8EAD-4BA124419BA1}">
      <dgm:prSet/>
      <dgm:spPr/>
      <dgm:t>
        <a:bodyPr/>
        <a:lstStyle/>
        <a:p>
          <a:endParaRPr lang="es-MX"/>
        </a:p>
      </dgm:t>
    </dgm:pt>
    <dgm:pt modelId="{FAAEDA83-8345-404A-8F8A-2E41FDCC02D8}" type="pres">
      <dgm:prSet presAssocID="{EE01775E-7671-4E98-906F-48FB76012F40}" presName="linear" presStyleCnt="0">
        <dgm:presLayoutVars>
          <dgm:animLvl val="lvl"/>
          <dgm:resizeHandles val="exact"/>
        </dgm:presLayoutVars>
      </dgm:prSet>
      <dgm:spPr/>
    </dgm:pt>
    <dgm:pt modelId="{3A9E8349-71FD-4474-91F6-254FAB1B1A86}" type="pres">
      <dgm:prSet presAssocID="{FAECBC6A-7E0C-41AF-ACF9-8AAE8C9448D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967E014-7360-4EE0-88C4-19E1EEA48D8F}" type="pres">
      <dgm:prSet presAssocID="{FAECBC6A-7E0C-41AF-ACF9-8AAE8C9448D9}" presName="childText" presStyleLbl="revTx" presStyleIdx="0" presStyleCnt="2">
        <dgm:presLayoutVars>
          <dgm:bulletEnabled val="1"/>
        </dgm:presLayoutVars>
      </dgm:prSet>
      <dgm:spPr/>
    </dgm:pt>
    <dgm:pt modelId="{453598EC-0A79-47EA-A8FA-5E89E4B2BE47}" type="pres">
      <dgm:prSet presAssocID="{14B15D66-3221-4693-81A1-18187B0C34C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796445A-CBA4-40C6-95DA-887A89FFF934}" type="pres">
      <dgm:prSet presAssocID="{14B15D66-3221-4693-81A1-18187B0C34C8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B7E67D44-8CBE-44CB-9C14-67CE78B67330}" type="presOf" srcId="{14B15D66-3221-4693-81A1-18187B0C34C8}" destId="{453598EC-0A79-47EA-A8FA-5E89E4B2BE47}" srcOrd="0" destOrd="0" presId="urn:microsoft.com/office/officeart/2005/8/layout/vList2"/>
    <dgm:cxn modelId="{45401657-6A1C-48D9-AC3D-F4C5780E7BF6}" type="presOf" srcId="{FAECBC6A-7E0C-41AF-ACF9-8AAE8C9448D9}" destId="{3A9E8349-71FD-4474-91F6-254FAB1B1A86}" srcOrd="0" destOrd="0" presId="urn:microsoft.com/office/officeart/2005/8/layout/vList2"/>
    <dgm:cxn modelId="{24C29144-EFB1-48C1-9257-FC9162C9C221}" type="presOf" srcId="{FA28BE20-C07F-414E-ADE8-E92BAEC459F3}" destId="{C967E014-7360-4EE0-88C4-19E1EEA48D8F}" srcOrd="0" destOrd="0" presId="urn:microsoft.com/office/officeart/2005/8/layout/vList2"/>
    <dgm:cxn modelId="{06B485A9-FB57-41DC-9D81-923DB03C5DC7}" type="presOf" srcId="{47B541D5-7CC3-413E-BE59-BD32ABBA4D7F}" destId="{4796445A-CBA4-40C6-95DA-887A89FFF934}" srcOrd="0" destOrd="0" presId="urn:microsoft.com/office/officeart/2005/8/layout/vList2"/>
    <dgm:cxn modelId="{8FE5536F-248E-469D-9AAB-19D4F44A983E}" srcId="{FAECBC6A-7E0C-41AF-ACF9-8AAE8C9448D9}" destId="{FA28BE20-C07F-414E-ADE8-E92BAEC459F3}" srcOrd="0" destOrd="0" parTransId="{886BB4C8-4F4D-461D-B9AA-398DC11A104D}" sibTransId="{0ABC3C79-0ACB-4B52-A203-E3A3A3B71D4D}"/>
    <dgm:cxn modelId="{1287408E-7FAB-4A08-AB40-E9E3AED73DF5}" type="presOf" srcId="{EE01775E-7671-4E98-906F-48FB76012F40}" destId="{FAAEDA83-8345-404A-8F8A-2E41FDCC02D8}" srcOrd="0" destOrd="0" presId="urn:microsoft.com/office/officeart/2005/8/layout/vList2"/>
    <dgm:cxn modelId="{086C3192-0530-40EB-93B9-FD9E20D2447A}" srcId="{EE01775E-7671-4E98-906F-48FB76012F40}" destId="{14B15D66-3221-4693-81A1-18187B0C34C8}" srcOrd="1" destOrd="0" parTransId="{A469D706-979C-43DF-9625-2A10261B13B6}" sibTransId="{B580553B-9FAD-4EEA-9621-8BF83A11137D}"/>
    <dgm:cxn modelId="{E1867193-F778-411C-8EAD-4BA124419BA1}" srcId="{14B15D66-3221-4693-81A1-18187B0C34C8}" destId="{47B541D5-7CC3-413E-BE59-BD32ABBA4D7F}" srcOrd="0" destOrd="0" parTransId="{A2F763CF-9B7E-4AF6-B180-D06D55B67EF7}" sibTransId="{57D7AA51-77EE-495E-8591-8A81AC908BA5}"/>
    <dgm:cxn modelId="{59D43287-F781-476F-A32B-D565DF4B7525}" srcId="{EE01775E-7671-4E98-906F-48FB76012F40}" destId="{FAECBC6A-7E0C-41AF-ACF9-8AAE8C9448D9}" srcOrd="0" destOrd="0" parTransId="{4942ED06-E675-4547-B7B9-8FB516C255E8}" sibTransId="{183806D4-EA44-4A96-B028-95361D887C66}"/>
    <dgm:cxn modelId="{BC5481D5-E28C-49C7-9DF0-43B56C7456B7}" type="presParOf" srcId="{FAAEDA83-8345-404A-8F8A-2E41FDCC02D8}" destId="{3A9E8349-71FD-4474-91F6-254FAB1B1A86}" srcOrd="0" destOrd="0" presId="urn:microsoft.com/office/officeart/2005/8/layout/vList2"/>
    <dgm:cxn modelId="{EDF9CB4A-F33E-4842-AC2E-FDAD54D39A63}" type="presParOf" srcId="{FAAEDA83-8345-404A-8F8A-2E41FDCC02D8}" destId="{C967E014-7360-4EE0-88C4-19E1EEA48D8F}" srcOrd="1" destOrd="0" presId="urn:microsoft.com/office/officeart/2005/8/layout/vList2"/>
    <dgm:cxn modelId="{07B10018-1EDB-4311-B703-6A7ECBAA9EB3}" type="presParOf" srcId="{FAAEDA83-8345-404A-8F8A-2E41FDCC02D8}" destId="{453598EC-0A79-47EA-A8FA-5E89E4B2BE47}" srcOrd="2" destOrd="0" presId="urn:microsoft.com/office/officeart/2005/8/layout/vList2"/>
    <dgm:cxn modelId="{479DEF7F-C72C-4ED5-942C-51C4C73F593C}" type="presParOf" srcId="{FAAEDA83-8345-404A-8F8A-2E41FDCC02D8}" destId="{4796445A-CBA4-40C6-95DA-887A89FFF934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9E8349-71FD-4474-91F6-254FAB1B1A86}">
      <dsp:nvSpPr>
        <dsp:cNvPr id="0" name=""/>
        <dsp:cNvSpPr/>
      </dsp:nvSpPr>
      <dsp:spPr>
        <a:xfrm>
          <a:off x="0" y="33006"/>
          <a:ext cx="7273636" cy="13191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5500" kern="1200" dirty="0" smtClean="0"/>
            <a:t>Necesidades</a:t>
          </a:r>
          <a:endParaRPr lang="es-MX" sz="5500" kern="1200" dirty="0"/>
        </a:p>
      </dsp:txBody>
      <dsp:txXfrm>
        <a:off x="64397" y="97403"/>
        <a:ext cx="7144842" cy="1190381"/>
      </dsp:txXfrm>
    </dsp:sp>
    <dsp:sp modelId="{C967E014-7360-4EE0-88C4-19E1EEA48D8F}">
      <dsp:nvSpPr>
        <dsp:cNvPr id="0" name=""/>
        <dsp:cNvSpPr/>
      </dsp:nvSpPr>
      <dsp:spPr>
        <a:xfrm>
          <a:off x="0" y="1352181"/>
          <a:ext cx="7273636" cy="910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0938" tIns="69850" rIns="391160" bIns="69850" numCol="1" spcCol="1270" anchor="t" anchorCtr="0">
          <a:noAutofit/>
        </a:bodyPr>
        <a:lstStyle/>
        <a:p>
          <a:pPr marL="285750" lvl="1" indent="-285750" algn="l" defTabSz="1911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MX" sz="4300" kern="1200" dirty="0" smtClean="0"/>
            <a:t>Recursos Escasos</a:t>
          </a:r>
          <a:endParaRPr lang="es-MX" sz="4300" kern="1200" dirty="0"/>
        </a:p>
      </dsp:txBody>
      <dsp:txXfrm>
        <a:off x="0" y="1352181"/>
        <a:ext cx="7273636" cy="910800"/>
      </dsp:txXfrm>
    </dsp:sp>
    <dsp:sp modelId="{453598EC-0A79-47EA-A8FA-5E89E4B2BE47}">
      <dsp:nvSpPr>
        <dsp:cNvPr id="0" name=""/>
        <dsp:cNvSpPr/>
      </dsp:nvSpPr>
      <dsp:spPr>
        <a:xfrm>
          <a:off x="0" y="2262981"/>
          <a:ext cx="7273636" cy="131917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5500" kern="1200" dirty="0" smtClean="0"/>
            <a:t>Deseos</a:t>
          </a:r>
          <a:endParaRPr lang="es-MX" sz="5500" kern="1200" dirty="0"/>
        </a:p>
      </dsp:txBody>
      <dsp:txXfrm>
        <a:off x="64397" y="2327378"/>
        <a:ext cx="7144842" cy="1190381"/>
      </dsp:txXfrm>
    </dsp:sp>
    <dsp:sp modelId="{4796445A-CBA4-40C6-95DA-887A89FFF934}">
      <dsp:nvSpPr>
        <dsp:cNvPr id="0" name=""/>
        <dsp:cNvSpPr/>
      </dsp:nvSpPr>
      <dsp:spPr>
        <a:xfrm>
          <a:off x="0" y="3582156"/>
          <a:ext cx="7273636" cy="910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0938" tIns="69850" rIns="391160" bIns="69850" numCol="1" spcCol="1270" anchor="t" anchorCtr="0">
          <a:noAutofit/>
        </a:bodyPr>
        <a:lstStyle/>
        <a:p>
          <a:pPr marL="285750" lvl="1" indent="-285750" algn="l" defTabSz="1911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MX" sz="4300" kern="1200" dirty="0" smtClean="0"/>
            <a:t>Deseos ilimitados</a:t>
          </a:r>
          <a:endParaRPr lang="es-MX" sz="4300" kern="1200" dirty="0"/>
        </a:p>
      </dsp:txBody>
      <dsp:txXfrm>
        <a:off x="0" y="3582156"/>
        <a:ext cx="7273636" cy="910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AC1FD6-F879-4730-B35A-A461E39AF201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80CB56-E864-4FE3-8732-3DB91219052B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191111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DC1948-4ADF-4185-8F85-C13A61A63074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71F139-8BFC-465D-94C3-95777973D32B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3219203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220C19-361D-4451-AD85-6A7E4B124CCE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3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B77A5D-5DAD-4765-BC2E-5507ADF463F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7380800"/>
      </p:ext>
    </p:extLst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5492" y="273051"/>
            <a:ext cx="681389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822A76-281D-467A-A8F2-41AAE871E543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689DA1-7F0D-4487-923C-A5630D6DFAB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5572194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5C2E5D-F067-4230-9F4F-2664F43D18E9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B62E66-79E1-4DBC-904B-E8177F4EC194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189143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567157-5BAE-4197-9E31-B6E6017EB25F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596AA6-DBE9-4E9A-B795-312CF9A2A3A0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218411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082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082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27384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9984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24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24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422499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0013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0613" y="1825625"/>
            <a:ext cx="5180012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57427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2425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6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6200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0613" y="1681163"/>
            <a:ext cx="51816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0613" y="2505075"/>
            <a:ext cx="5181600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33463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821A4B-3E31-4733-8105-81898195E6F9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7DE42E-0A54-479A-ADE7-6AADD6268C59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  <p:sp>
        <p:nvSpPr>
          <p:cNvPr id="8" name="Marcador de contenido 7"/>
          <p:cNvSpPr>
            <a:spLocks noGrp="1"/>
          </p:cNvSpPr>
          <p:nvPr>
            <p:ph sz="quarter" idx="13"/>
          </p:nvPr>
        </p:nvSpPr>
        <p:spPr>
          <a:xfrm>
            <a:off x="550863" y="906463"/>
            <a:ext cx="914400" cy="9144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481157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452324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998229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502019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22525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439907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3313" y="365125"/>
            <a:ext cx="2627312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2713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352412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176A7BF-3D53-4C69-A0FF-FAD6D95460F2}" type="datetimeFigureOut">
              <a:rPr lang="es-ES" smtClean="0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72F1E41-832C-4866-B771-45A69789FF90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583211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176A7BF-3D53-4C69-A0FF-FAD6D95460F2}" type="datetimeFigureOut">
              <a:rPr lang="es-ES" smtClean="0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72F1E41-832C-4866-B771-45A69789FF90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115244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176A7BF-3D53-4C69-A0FF-FAD6D95460F2}" type="datetimeFigureOut">
              <a:rPr lang="es-ES" smtClean="0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72F1E41-832C-4866-B771-45A69789FF90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406344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176A7BF-3D53-4C69-A0FF-FAD6D95460F2}" type="datetimeFigureOut">
              <a:rPr lang="es-ES" smtClean="0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72F1E41-832C-4866-B771-45A69789FF90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899578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9B38D8-33FB-4642-B5F4-567A1FA9A326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337285-5C68-4E02-B350-268BCEE8DA12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06116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12589" y="1600201"/>
            <a:ext cx="720960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225341" y="1600201"/>
            <a:ext cx="720960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4343C9-7DEB-428B-B8FB-53016A5F2133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2FA1AF-2A6B-41F3-8F7F-47381C706946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649836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0A201E-AEFC-417E-BD87-8AC6046DBE08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8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775783-D665-4269-869C-42B280E6B328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8377805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Marcador de título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696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CO" smtClean="0"/>
              <a:t>Clic para editar título</a:t>
            </a:r>
            <a:endParaRPr lang="es-ES" altLang="es-CO" smtClean="0"/>
          </a:p>
        </p:txBody>
      </p:sp>
      <p:sp>
        <p:nvSpPr>
          <p:cNvPr id="1027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69625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CO" smtClean="0"/>
              <a:t>Haga clic para modificar el estilo de texto del patrón</a:t>
            </a:r>
          </a:p>
          <a:p>
            <a:pPr lvl="1"/>
            <a:r>
              <a:rPr lang="es-ES_tradnl" altLang="es-CO" smtClean="0"/>
              <a:t>Segundo nivel</a:t>
            </a:r>
          </a:p>
          <a:p>
            <a:pPr lvl="2"/>
            <a:r>
              <a:rPr lang="es-ES_tradnl" altLang="es-CO" smtClean="0"/>
              <a:t>Tercer nivel</a:t>
            </a:r>
          </a:p>
          <a:p>
            <a:pPr lvl="3"/>
            <a:r>
              <a:rPr lang="es-ES_tradnl" altLang="es-CO" smtClean="0"/>
              <a:t>Cuarto nivel</a:t>
            </a:r>
          </a:p>
          <a:p>
            <a:pPr lvl="4"/>
            <a:r>
              <a:rPr lang="es-ES_tradnl" altLang="es-CO" smtClean="0"/>
              <a:t>Quinto nivel</a:t>
            </a:r>
            <a:endParaRPr lang="es-ES" altLang="es-CO" smtClean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32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A176A7BF-3D53-4C69-A0FF-FAD6D95460F2}" type="datetimeFigureOut">
              <a:rPr lang="es-ES"/>
              <a:pPr>
                <a:defRPr/>
              </a:pPr>
              <a:t>26/10/2021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164013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736013" y="6356350"/>
            <a:ext cx="28432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72F1E41-832C-4866-B771-45A69789FF90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4" r:id="rId3"/>
    <p:sldLayoutId id="2147483675" r:id="rId4"/>
    <p:sldLayoutId id="2147483673" r:id="rId5"/>
    <p:sldLayoutId id="214748366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transition spd="slow"/>
  <p:timing>
    <p:tnLst>
      <p:par>
        <p:cTn id="1" dur="indefinite" restart="never" nodeType="tmRoot"/>
      </p:par>
    </p:tnLst>
  </p:timing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24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24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1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512CE-1445-4419-993C-18257D880BF3}" type="datetimeFigureOut">
              <a:rPr lang="es-CO" smtClean="0"/>
              <a:t>26/10/2021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023A6-248A-4BE0-81BB-EB4A5B5238F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3435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69625" cy="807187"/>
          </a:xfrm>
        </p:spPr>
        <p:txBody>
          <a:bodyPr/>
          <a:lstStyle/>
          <a:p>
            <a:r>
              <a:rPr lang="es-ES" sz="3600" dirty="0" smtClean="0"/>
              <a:t>Desigualdad 4.0: acerrar la brecha digital</a:t>
            </a:r>
            <a:endParaRPr lang="es-ES" sz="3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0152" y="1854558"/>
            <a:ext cx="11107000" cy="4877875"/>
          </a:xfrm>
        </p:spPr>
        <p:txBody>
          <a:bodyPr/>
          <a:lstStyle/>
          <a:p>
            <a:pPr algn="just"/>
            <a:r>
              <a:rPr lang="es-ES" sz="2000" dirty="0" smtClean="0"/>
              <a:t>En américa latina y el  Caribe  32 % de la población</a:t>
            </a:r>
            <a:r>
              <a:rPr lang="es-ES" sz="2000" dirty="0"/>
              <a:t>,</a:t>
            </a:r>
            <a:r>
              <a:rPr lang="es-ES" sz="2000" dirty="0" smtClean="0">
                <a:solidFill>
                  <a:srgbClr val="FF0000"/>
                </a:solidFill>
              </a:rPr>
              <a:t> </a:t>
            </a:r>
            <a:r>
              <a:rPr lang="es-ES" sz="2000" dirty="0" smtClean="0"/>
              <a:t>(244 millones de personas ) no tienen acceso a internet, para acceder a la educación, empleo y evitar la exposición al contagio. </a:t>
            </a:r>
          </a:p>
          <a:p>
            <a:pPr algn="just"/>
            <a:r>
              <a:rPr lang="es-ES" sz="2000" dirty="0" smtClean="0"/>
              <a:t>En 24 países</a:t>
            </a:r>
            <a:r>
              <a:rPr lang="es-ES" sz="2000" dirty="0"/>
              <a:t> </a:t>
            </a:r>
            <a:r>
              <a:rPr lang="es-ES" sz="2000" dirty="0" smtClean="0"/>
              <a:t> 71% de la población urbana cuenta con opciones de conectividad frente al 37% en la ruralidad.</a:t>
            </a:r>
          </a:p>
          <a:p>
            <a:pPr algn="just"/>
            <a:r>
              <a:rPr lang="es-ES" sz="2000" dirty="0" smtClean="0"/>
              <a:t>Según la Comisión Económica para América Latina y el Caribe (CEPAL) en 12 países de la región en promedio 81% de hogares del quintil de ingresos mas altos tienen acceso a internet, mientras que los hogares del primer y segundo quintil  es de 38% y 53% respectivamente. En países como Brasil  y Chile  más del 60% de los hogares del primer quintil tienen conexión a internet, mientras en países como Bolivia, Paraguay y Perú tiene acceso solo 3%. </a:t>
            </a:r>
          </a:p>
          <a:p>
            <a:pPr algn="just"/>
            <a:r>
              <a:rPr lang="es-ES" sz="2000" dirty="0" smtClean="0"/>
              <a:t>En estos estudios se observo que los grupos poblaciones con menor conectividad  son los niños de  5 y 12 años y los adultos mayores de 65 años. Los grupos mas conectados son los 21 a 25 años y  los de 26 a 65 años.</a:t>
            </a:r>
          </a:p>
          <a:p>
            <a:pPr marL="0" indent="0" algn="just">
              <a:buNone/>
            </a:pPr>
            <a:r>
              <a:rPr lang="es-ES" sz="2000" dirty="0" smtClean="0"/>
              <a:t> </a:t>
            </a:r>
            <a:r>
              <a:rPr lang="es-ES" sz="2000" dirty="0"/>
              <a:t>Instituto Interamericano de Cooperación para la Agricultura(IICA), el Banco Interamericano de Desarrollo(BID) y </a:t>
            </a:r>
            <a:r>
              <a:rPr lang="es-ES" sz="2000" dirty="0" smtClean="0"/>
              <a:t>Microsoft</a:t>
            </a:r>
            <a:endParaRPr lang="es-ES" sz="1200" dirty="0"/>
          </a:p>
          <a:p>
            <a:pPr marL="0" indent="0" algn="just">
              <a:buNone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48677488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42173" y="1716110"/>
            <a:ext cx="10969625" cy="4525963"/>
          </a:xfrm>
        </p:spPr>
        <p:txBody>
          <a:bodyPr/>
          <a:lstStyle/>
          <a:p>
            <a:r>
              <a:rPr lang="es-ES" sz="2000" dirty="0"/>
              <a:t>Algunas soluciones propuestas por ejemplo en el Perú alianza con operador privado, Facebook y CAF y el BID ha logrado conectar 2 millones de personas en áreas rurales, otras soluciones con satélites geoestacionarios (ARSAT) como en el caso de Argentina que brinda servicios de telecomunicaciones, internet, televisión digital, telefonía IP a 100.000 escuelas rurales y 2000 puestos de </a:t>
            </a:r>
            <a:r>
              <a:rPr lang="es-ES" sz="2000" dirty="0" smtClean="0"/>
              <a:t>salud</a:t>
            </a:r>
          </a:p>
          <a:p>
            <a:endParaRPr lang="es-ES" dirty="0"/>
          </a:p>
          <a:p>
            <a:r>
              <a:rPr lang="es-ES" sz="2000" dirty="0"/>
              <a:t>https://www.caf.com/es/actualidad/noticias/2021/05/desigualdad-40-a-cerrar-la-brecha-digital/?parent=6372</a:t>
            </a:r>
          </a:p>
        </p:txBody>
      </p:sp>
    </p:spTree>
    <p:extLst>
      <p:ext uri="{BB962C8B-B14F-4D97-AF65-F5344CB8AC3E}">
        <p14:creationId xmlns:p14="http://schemas.microsoft.com/office/powerpoint/2010/main" val="3534277610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12158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3600" dirty="0" smtClean="0"/>
              <a:t>Fundamentos de Economía</a:t>
            </a:r>
            <a:endParaRPr lang="es-MX" sz="3600" dirty="0"/>
          </a:p>
        </p:txBody>
      </p:sp>
      <p:sp>
        <p:nvSpPr>
          <p:cNvPr id="6" name="CuadroTexto 5"/>
          <p:cNvSpPr txBox="1"/>
          <p:nvPr/>
        </p:nvSpPr>
        <p:spPr>
          <a:xfrm>
            <a:off x="4294619" y="1916935"/>
            <a:ext cx="29766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 smtClean="0"/>
              <a:t>  Facultad de Ingeniería </a:t>
            </a:r>
          </a:p>
          <a:p>
            <a:pPr algn="ctr"/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2736525" y="2709953"/>
            <a:ext cx="6092825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000" dirty="0"/>
              <a:t>Mónica María Sinisterra Rodríguez, Economista, Phd en Políticas Publicas, Msc en Administración, Especialista en Negocios Internacionales.</a:t>
            </a:r>
          </a:p>
          <a:p>
            <a:endParaRPr lang="es-ES" sz="2000" dirty="0"/>
          </a:p>
          <a:p>
            <a:r>
              <a:rPr lang="es-ES" sz="2000" dirty="0"/>
              <a:t>Docente de tiempo completo del programa de Economía</a:t>
            </a:r>
          </a:p>
        </p:txBody>
      </p:sp>
    </p:spTree>
    <p:extLst>
      <p:ext uri="{BB962C8B-B14F-4D97-AF65-F5344CB8AC3E}">
        <p14:creationId xmlns:p14="http://schemas.microsoft.com/office/powerpoint/2010/main" val="146030178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3600" dirty="0" smtClean="0"/>
              <a:t>PENSAR COMO UN ECONOMISTA</a:t>
            </a:r>
            <a:endParaRPr lang="es-MX" sz="3600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2872" y="1810589"/>
            <a:ext cx="2104221" cy="142307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875" y="3467542"/>
            <a:ext cx="1723642" cy="1723642"/>
          </a:xfrm>
          <a:prstGeom prst="rect">
            <a:avLst/>
          </a:prstGeom>
        </p:spPr>
      </p:pic>
      <p:sp>
        <p:nvSpPr>
          <p:cNvPr id="7" name="Flecha derecha 6"/>
          <p:cNvSpPr/>
          <p:nvPr/>
        </p:nvSpPr>
        <p:spPr>
          <a:xfrm>
            <a:off x="2630336" y="4260756"/>
            <a:ext cx="1035586" cy="51188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/>
          <p:cNvSpPr txBox="1"/>
          <p:nvPr/>
        </p:nvSpPr>
        <p:spPr>
          <a:xfrm>
            <a:off x="2291740" y="4933176"/>
            <a:ext cx="2371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Método científico</a:t>
            </a:r>
            <a:endParaRPr lang="es-ES" dirty="0"/>
          </a:p>
        </p:txBody>
      </p:sp>
      <p:sp>
        <p:nvSpPr>
          <p:cNvPr id="10" name="CuadroTexto 9"/>
          <p:cNvSpPr txBox="1"/>
          <p:nvPr/>
        </p:nvSpPr>
        <p:spPr>
          <a:xfrm>
            <a:off x="3850743" y="4403307"/>
            <a:ext cx="2115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SUPUESTOS</a:t>
            </a:r>
            <a:endParaRPr lang="es-ES" dirty="0"/>
          </a:p>
        </p:txBody>
      </p:sp>
      <p:sp>
        <p:nvSpPr>
          <p:cNvPr id="9" name="Cerrar llave 8"/>
          <p:cNvSpPr/>
          <p:nvPr/>
        </p:nvSpPr>
        <p:spPr>
          <a:xfrm rot="10800000">
            <a:off x="5195383" y="4260756"/>
            <a:ext cx="1729649" cy="65757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/>
          <p:cNvSpPr txBox="1"/>
          <p:nvPr/>
        </p:nvSpPr>
        <p:spPr>
          <a:xfrm>
            <a:off x="6906445" y="3928897"/>
            <a:ext cx="4947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smtClean="0"/>
              <a:t>Diagrama de flujo circular: </a:t>
            </a:r>
            <a:r>
              <a:rPr lang="es-ES" dirty="0" smtClean="0"/>
              <a:t>Es una representación esquemática de la organización de la economía.</a:t>
            </a:r>
            <a:endParaRPr lang="es-ES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2537231" y="3732370"/>
            <a:ext cx="2371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 </a:t>
            </a:r>
            <a:r>
              <a:rPr lang="es-ES" dirty="0" smtClean="0"/>
              <a:t>  </a:t>
            </a:r>
            <a:r>
              <a:rPr lang="es-ES" dirty="0" smtClean="0">
                <a:solidFill>
                  <a:srgbClr val="002060"/>
                </a:solidFill>
              </a:rPr>
              <a:t>Observación - Teorías</a:t>
            </a:r>
            <a:endParaRPr lang="es-ES" dirty="0">
              <a:solidFill>
                <a:srgbClr val="002060"/>
              </a:solidFill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8125407" y="5705564"/>
            <a:ext cx="9357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Modelos</a:t>
            </a:r>
            <a:endParaRPr lang="es-ES" sz="1600" dirty="0"/>
          </a:p>
        </p:txBody>
      </p:sp>
      <p:sp>
        <p:nvSpPr>
          <p:cNvPr id="17" name="CuadroTexto 16"/>
          <p:cNvSpPr txBox="1"/>
          <p:nvPr/>
        </p:nvSpPr>
        <p:spPr>
          <a:xfrm>
            <a:off x="6989341" y="4782234"/>
            <a:ext cx="4864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/>
              <a:t>La Frontera de posibilidades de producción: </a:t>
            </a:r>
            <a:r>
              <a:rPr lang="es-ES" dirty="0" smtClean="0"/>
              <a:t>Es un grafico que muestra las diferentes combinaciones de productos.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388925804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4713" y="1655283"/>
            <a:ext cx="5448891" cy="4525963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508612" y="1961002"/>
            <a:ext cx="36979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La economía tiene 2 tipos de agentes que toman decisiones: </a:t>
            </a:r>
          </a:p>
          <a:p>
            <a:endParaRPr lang="es-E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69" y="3202388"/>
            <a:ext cx="1362639" cy="129746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7610" y="3065082"/>
            <a:ext cx="1572083" cy="1572083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5125792" y="1197735"/>
            <a:ext cx="3915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Figura1. Diagrama del flujo circular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805823" y="4608023"/>
            <a:ext cx="975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/>
              <a:t>Hogar</a:t>
            </a:r>
            <a:endParaRPr lang="es-ES" dirty="0"/>
          </a:p>
        </p:txBody>
      </p:sp>
      <p:sp>
        <p:nvSpPr>
          <p:cNvPr id="10" name="CuadroTexto 9"/>
          <p:cNvSpPr txBox="1"/>
          <p:nvPr/>
        </p:nvSpPr>
        <p:spPr>
          <a:xfrm>
            <a:off x="2565614" y="4646055"/>
            <a:ext cx="1156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/>
              <a:t>Empresa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226636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La gran tensión/</a:t>
            </a:r>
            <a:r>
              <a:rPr lang="es-MX" dirty="0" err="1" smtClean="0"/>
              <a:t>trade</a:t>
            </a:r>
            <a:r>
              <a:rPr lang="es-MX" dirty="0" smtClean="0"/>
              <a:t> off/intercambio</a:t>
            </a:r>
            <a:endParaRPr lang="es-MX" dirty="0"/>
          </a:p>
        </p:txBody>
      </p:sp>
      <p:graphicFrame>
        <p:nvGraphicFramePr>
          <p:cNvPr id="5" name="4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42708"/>
              </p:ext>
            </p:extLst>
          </p:nvPr>
        </p:nvGraphicFramePr>
        <p:xfrm>
          <a:off x="1641765" y="1600200"/>
          <a:ext cx="7273636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5 CuadroTexto"/>
          <p:cNvSpPr txBox="1"/>
          <p:nvPr/>
        </p:nvSpPr>
        <p:spPr>
          <a:xfrm>
            <a:off x="9247909" y="2618509"/>
            <a:ext cx="2331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¿De qué recursos se trata?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09219354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8636" y="1688335"/>
            <a:ext cx="6015552" cy="452596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418666" y="2023577"/>
            <a:ext cx="6660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/>
              <a:t>Costo de oportunidad: </a:t>
            </a:r>
            <a:r>
              <a:rPr lang="es-ES" dirty="0" smtClean="0"/>
              <a:t>Es el costo de un objeto es aquello a lo que se renuncia para conseguirlo.</a:t>
            </a:r>
            <a:r>
              <a:rPr lang="es-ES" b="1" dirty="0" smtClean="0"/>
              <a:t> </a:t>
            </a:r>
            <a:endParaRPr lang="es-ES" b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318630" y="1447793"/>
            <a:ext cx="5463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Figura2. La frontera de posibilidades de producción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2675439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CONCEPTOS CLAVE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6381" y="1886639"/>
            <a:ext cx="10969625" cy="4525963"/>
          </a:xfrm>
        </p:spPr>
        <p:txBody>
          <a:bodyPr/>
          <a:lstStyle/>
          <a:p>
            <a:pPr algn="just"/>
            <a:r>
              <a:rPr lang="es-ES" sz="1800" b="1" dirty="0" smtClean="0"/>
              <a:t>Microeconomía: </a:t>
            </a:r>
            <a:r>
              <a:rPr lang="es-ES" sz="1800" dirty="0" smtClean="0"/>
              <a:t>Es el estudio del modo en que toman las decisiones en los hogares y las empresas  y de la forma en que interactúan en los mercados.</a:t>
            </a:r>
          </a:p>
          <a:p>
            <a:pPr algn="just"/>
            <a:r>
              <a:rPr lang="es-ES" sz="1800" b="1" dirty="0" smtClean="0"/>
              <a:t>Macroeconomía: </a:t>
            </a:r>
            <a:r>
              <a:rPr lang="es-ES" sz="1800" dirty="0" smtClean="0"/>
              <a:t>Es el estudio de los fenómenos que afectan al conjunto de la economía, entre los que se encuentran la inflación, el desempleo y el crecimiento económico.</a:t>
            </a:r>
          </a:p>
          <a:p>
            <a:pPr marL="0" indent="0" algn="just">
              <a:buNone/>
            </a:pPr>
            <a:r>
              <a:rPr lang="es-ES" sz="1800" dirty="0" smtClean="0"/>
              <a:t>Ejemplo: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 dirty="0" smtClean="0"/>
              <a:t> Efecto del endeudamiento con el estado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 dirty="0" smtClean="0"/>
              <a:t>Determinantes del crecimiento económico de un país.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es-ES" sz="1800" b="1" dirty="0">
              <a:solidFill>
                <a:schemeClr val="tx2">
                  <a:lumMod val="75000"/>
                </a:schemeClr>
              </a:solidFill>
            </a:endParaRPr>
          </a:p>
          <a:p>
            <a:pPr marL="0" indent="0" algn="ctr">
              <a:buNone/>
            </a:pPr>
            <a:r>
              <a:rPr lang="es-ES" sz="2000" b="1" dirty="0" smtClean="0">
                <a:solidFill>
                  <a:schemeClr val="tx2">
                    <a:lumMod val="50000"/>
                  </a:schemeClr>
                </a:solidFill>
              </a:rPr>
              <a:t>Economía positiva  vs Economía normativa</a:t>
            </a:r>
          </a:p>
          <a:p>
            <a:pPr marL="0" indent="0" algn="ctr">
              <a:buNone/>
            </a:pPr>
            <a:endParaRPr lang="es-ES" sz="2000" b="1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algn="ctr">
              <a:buNone/>
            </a:pPr>
            <a:endParaRPr lang="es-ES" sz="20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s-ES" sz="20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marL="0" indent="0" algn="just">
              <a:buNone/>
            </a:pPr>
            <a:r>
              <a:rPr lang="es-ES" sz="1800" dirty="0" smtClean="0"/>
              <a:t>                                                                     </a:t>
            </a:r>
            <a:r>
              <a:rPr lang="es-ES" sz="1800" b="1" dirty="0" smtClean="0">
                <a:solidFill>
                  <a:schemeClr val="accent3">
                    <a:lumMod val="50000"/>
                  </a:schemeClr>
                </a:solidFill>
              </a:rPr>
              <a:t>Existen diferencias entre los valores</a:t>
            </a:r>
          </a:p>
          <a:p>
            <a:pPr algn="just"/>
            <a:endParaRPr lang="es-ES" sz="1800" b="1" dirty="0" smtClean="0"/>
          </a:p>
          <a:p>
            <a:pPr algn="just"/>
            <a:endParaRPr lang="es-ES" sz="1800" dirty="0"/>
          </a:p>
        </p:txBody>
      </p:sp>
      <p:sp>
        <p:nvSpPr>
          <p:cNvPr id="4" name="Flecha abajo 3"/>
          <p:cNvSpPr/>
          <p:nvPr/>
        </p:nvSpPr>
        <p:spPr>
          <a:xfrm>
            <a:off x="4087258" y="4827211"/>
            <a:ext cx="242371" cy="2093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967" y="4827211"/>
            <a:ext cx="365792" cy="304826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453089" y="5036531"/>
            <a:ext cx="3268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Son afirmaciones que intentan describir el mundo tal como es.</a:t>
            </a:r>
            <a:endParaRPr lang="es-ES" dirty="0"/>
          </a:p>
        </p:txBody>
      </p:sp>
      <p:sp>
        <p:nvSpPr>
          <p:cNvPr id="8" name="CuadroTexto 7"/>
          <p:cNvSpPr txBox="1"/>
          <p:nvPr/>
        </p:nvSpPr>
        <p:spPr>
          <a:xfrm>
            <a:off x="6073965" y="5036531"/>
            <a:ext cx="3742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Son afirmaciones que intentan prescribir cómo debería ser el mundo.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2806575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69625" cy="1047386"/>
          </a:xfrm>
        </p:spPr>
        <p:txBody>
          <a:bodyPr/>
          <a:lstStyle/>
          <a:p>
            <a:r>
              <a:rPr lang="es-ES" dirty="0" smtClean="0"/>
              <a:t> </a:t>
            </a:r>
            <a:r>
              <a:rPr lang="es-ES" sz="3600" dirty="0" smtClean="0"/>
              <a:t>DIEZ PROPOSICIONES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1600200"/>
            <a:ext cx="11579225" cy="4988169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ES" sz="2000" dirty="0" smtClean="0"/>
              <a:t>La limitación de los alquileres máximos reduce la cantidad de viviendas disponibles y su calidad. </a:t>
            </a:r>
          </a:p>
          <a:p>
            <a:pPr marL="514350" indent="-514350">
              <a:buFont typeface="+mj-lt"/>
              <a:buAutoNum type="arabicPeriod"/>
            </a:pPr>
            <a:r>
              <a:rPr lang="es-ES" sz="2000" dirty="0" smtClean="0"/>
              <a:t>Los aranceles y los contingentes sobre las importaciones normalmente reducen el bienestar económico en general.</a:t>
            </a:r>
          </a:p>
          <a:p>
            <a:pPr marL="514350" indent="-514350">
              <a:buFont typeface="+mj-lt"/>
              <a:buAutoNum type="arabicPeriod"/>
            </a:pPr>
            <a:r>
              <a:rPr lang="es-ES" sz="2000" dirty="0" smtClean="0"/>
              <a:t>Los tipos de cambio flexibles y fluctuantes constituyen en un sistema monetario internacional eficaz.</a:t>
            </a:r>
          </a:p>
          <a:p>
            <a:pPr marL="514350" indent="-514350">
              <a:buFont typeface="+mj-lt"/>
              <a:buAutoNum type="arabicPeriod"/>
            </a:pPr>
            <a:r>
              <a:rPr lang="es-ES" sz="2000" dirty="0" smtClean="0"/>
              <a:t>La política fiscal ( </a:t>
            </a:r>
            <a:r>
              <a:rPr lang="es-ES" sz="2000" dirty="0" err="1" smtClean="0"/>
              <a:t>p.e</a:t>
            </a:r>
            <a:r>
              <a:rPr lang="es-ES" sz="2000" dirty="0" smtClean="0"/>
              <a:t>. una reducción de los impuestos y/o aumento del gasto público) produce un significativo  efecto estimulante en una economía que no se encuentre en el nivel pleno de empleo.</a:t>
            </a:r>
          </a:p>
          <a:p>
            <a:pPr marL="514350" indent="-514350">
              <a:buFont typeface="+mj-lt"/>
              <a:buAutoNum type="arabicPeriod"/>
            </a:pPr>
            <a:r>
              <a:rPr lang="es-ES" sz="2000" dirty="0" smtClean="0"/>
              <a:t>El objetivo de que el presupuesto del estado este equilibrado debe plantearse a lo largo del ciclo económico y no de año en año.</a:t>
            </a:r>
          </a:p>
          <a:p>
            <a:pPr marL="514350" indent="-514350">
              <a:buFont typeface="+mj-lt"/>
              <a:buAutoNum type="arabicPeriod"/>
            </a:pPr>
            <a:endParaRPr lang="es-ES" sz="2000" dirty="0" smtClean="0"/>
          </a:p>
          <a:p>
            <a:pPr marL="514350" indent="-514350">
              <a:buFont typeface="+mj-lt"/>
              <a:buAutoNum type="arabicPeriod"/>
            </a:pPr>
            <a:endParaRPr lang="es-ES" sz="2000" dirty="0" smtClean="0"/>
          </a:p>
          <a:p>
            <a:pPr marL="514350" indent="-514350">
              <a:buFont typeface="+mj-lt"/>
              <a:buAutoNum type="arabicPeriod"/>
            </a:pPr>
            <a:endParaRPr lang="es-ES" sz="2000" dirty="0" smtClean="0"/>
          </a:p>
          <a:p>
            <a:pPr marL="514350" indent="-514350">
              <a:buFont typeface="+mj-lt"/>
              <a:buAutoNum type="arabicPeriod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40647114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0" y="1600200"/>
            <a:ext cx="11579225" cy="4988169"/>
          </a:xfrm>
        </p:spPr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s-ES" sz="2000" dirty="0" smtClean="0"/>
              <a:t>Las prestaciones en efectivo aumentan el bienestar de los beneficiarios más que las transferencias en especie del mismo valor monetario.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s-ES" sz="2000" dirty="0" smtClean="0"/>
              <a:t>Un gran déficit presupuestario publico afecta negativamente la economía.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s-ES" sz="2000" dirty="0" smtClean="0"/>
              <a:t>Un salario mínimo eleva el desempleo de los jóvenes y de los trabajadores no cualificados.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s-ES" sz="2000" dirty="0" smtClean="0"/>
              <a:t>El gobierno debería reestructurar el sistema de asistencia social de tal forma que se acercara a un impuesto negativo sobre la renta.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s-ES" sz="2000" dirty="0" smtClean="0"/>
              <a:t>Los impuestos sobre las emisiones contaminantes y los permisos de contaminación transferible  son mejores para controlar la contaminación que la fijación de unos limites máximos de contaminación.</a:t>
            </a:r>
          </a:p>
          <a:p>
            <a:pPr marL="514350" indent="-514350">
              <a:buFont typeface="+mj-lt"/>
              <a:buAutoNum type="arabicPeriod" startAt="6"/>
            </a:pPr>
            <a:endParaRPr lang="es-ES" sz="2000" dirty="0" smtClean="0"/>
          </a:p>
          <a:p>
            <a:pPr marL="514350" indent="-514350">
              <a:buFont typeface="+mj-lt"/>
              <a:buAutoNum type="arabicPeriod" startAt="6"/>
            </a:pPr>
            <a:endParaRPr lang="es-ES" sz="2000" dirty="0" smtClean="0"/>
          </a:p>
          <a:p>
            <a:pPr marL="514350" indent="-514350">
              <a:buFont typeface="+mj-lt"/>
              <a:buAutoNum type="arabicPeriod" startAt="6"/>
            </a:pPr>
            <a:endParaRPr lang="es-ES" sz="2000" dirty="0" smtClean="0"/>
          </a:p>
          <a:p>
            <a:pPr marL="514350" indent="-514350">
              <a:buFont typeface="+mj-lt"/>
              <a:buAutoNum type="arabicPeriod" startAt="6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11719949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Presentación2 [Modo de compatibilidad]" id="{2C671D90-B7F4-4B5C-9B2F-716BB6E82465}" vid="{8CF7DCE3-51B1-4134-A491-3BE5723367B4}"/>
    </a:ext>
  </a:extLst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Presentación2</Template>
  <TotalTime>787</TotalTime>
  <Words>757</Words>
  <Application>Microsoft Office PowerPoint</Application>
  <PresentationFormat>Personalizado</PresentationFormat>
  <Paragraphs>62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14" baseType="lpstr">
      <vt:lpstr>Tema de Office</vt:lpstr>
      <vt:lpstr>Diseño personalizado</vt:lpstr>
      <vt:lpstr>Presentación de PowerPoint</vt:lpstr>
      <vt:lpstr>Fundamentos de Economía</vt:lpstr>
      <vt:lpstr>PENSAR COMO UN ECONOMISTA</vt:lpstr>
      <vt:lpstr>Presentación de PowerPoint</vt:lpstr>
      <vt:lpstr>La gran tensión/trade off/intercambio</vt:lpstr>
      <vt:lpstr>Presentación de PowerPoint</vt:lpstr>
      <vt:lpstr>CONCEPTOS CLAVE</vt:lpstr>
      <vt:lpstr> DIEZ PROPOSICIONES </vt:lpstr>
      <vt:lpstr>Presentación de PowerPoint</vt:lpstr>
      <vt:lpstr>Desigualdad 4.0: acerrar la brecha digital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unicauca</dc:creator>
  <cp:lastModifiedBy>no disponible</cp:lastModifiedBy>
  <cp:revision>91</cp:revision>
  <dcterms:created xsi:type="dcterms:W3CDTF">2019-01-31T18:33:24Z</dcterms:created>
  <dcterms:modified xsi:type="dcterms:W3CDTF">2021-10-26T12:22:25Z</dcterms:modified>
</cp:coreProperties>
</file>

<file path=docProps/thumbnail.jpeg>
</file>